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80" r:id="rId3"/>
    <p:sldId id="282" r:id="rId4"/>
    <p:sldId id="283" r:id="rId5"/>
    <p:sldId id="284" r:id="rId6"/>
    <p:sldId id="285" r:id="rId7"/>
    <p:sldId id="290" r:id="rId8"/>
    <p:sldId id="291" r:id="rId9"/>
    <p:sldId id="286" r:id="rId10"/>
    <p:sldId id="292" r:id="rId11"/>
    <p:sldId id="287" r:id="rId12"/>
    <p:sldId id="288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02413-EBD5-45E6-AFDF-4AA48A650DAB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FBA84-850E-4BA1-AFE4-CD323F72F95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88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FBA84-850E-4BA1-AFE4-CD323F72F959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9362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811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119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72155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817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2795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43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8557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6371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823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7842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25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76E3-2B02-4B3B-8428-B0AD570E89CF}" type="datetimeFigureOut">
              <a:rPr lang="en-ZA" smtClean="0"/>
              <a:t>2018-05-25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AF948-8AE8-4A0E-850E-B26CC6EB400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011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en-ZA" sz="3600" dirty="0" smtClean="0"/>
              <a:t>Namaqua District Meeting</a:t>
            </a:r>
            <a:br>
              <a:rPr lang="en-ZA" sz="3600" dirty="0" smtClean="0"/>
            </a:br>
            <a:r>
              <a:rPr lang="en-ZA" sz="3600" dirty="0" smtClean="0"/>
              <a:t>Basic Concept </a:t>
            </a:r>
            <a:r>
              <a:rPr lang="en-ZA" sz="3600" dirty="0" smtClean="0"/>
              <a:t>Programme (BCP)</a:t>
            </a:r>
            <a:r>
              <a:rPr lang="en-ZA" sz="3600" dirty="0"/>
              <a:t/>
            </a:r>
            <a:br>
              <a:rPr lang="en-ZA" sz="3600" dirty="0"/>
            </a:br>
            <a:r>
              <a:rPr lang="en-ZA" sz="3600" dirty="0" smtClean="0"/>
              <a:t>Tuesday , 15</a:t>
            </a:r>
            <a:r>
              <a:rPr lang="en-ZA" sz="3600" baseline="30000" dirty="0" smtClean="0"/>
              <a:t>th</a:t>
            </a:r>
            <a:r>
              <a:rPr lang="en-ZA" sz="3600" dirty="0" smtClean="0"/>
              <a:t> May 2018</a:t>
            </a:r>
            <a:endParaRPr lang="en-Z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/>
          <a:lstStyle/>
          <a:p>
            <a:r>
              <a:rPr lang="en-ZA" dirty="0" smtClean="0">
                <a:solidFill>
                  <a:srgbClr val="FF0000"/>
                </a:solidFill>
              </a:rPr>
              <a:t> </a:t>
            </a:r>
            <a:endParaRPr lang="en-ZA" dirty="0">
              <a:solidFill>
                <a:srgbClr val="FF0000"/>
              </a:solidFill>
            </a:endParaRPr>
          </a:p>
        </p:txBody>
      </p:sp>
      <p:pic>
        <p:nvPicPr>
          <p:cNvPr id="4" name="Picture 3" descr="artwork for pp-01-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75"/>
            <a:ext cx="9144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772816"/>
            <a:ext cx="2843187" cy="27515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208" y="1925216"/>
            <a:ext cx="2843187" cy="275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39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Follow-up </a:t>
            </a:r>
            <a:r>
              <a:rPr lang="en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the project</a:t>
            </a:r>
            <a:endParaRPr lang="en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4400" dirty="0" smtClean="0"/>
              <a:t>Monitoring</a:t>
            </a:r>
          </a:p>
          <a:p>
            <a:r>
              <a:rPr lang="en-ZA" sz="4400" dirty="0" smtClean="0"/>
              <a:t>Support</a:t>
            </a:r>
          </a:p>
          <a:p>
            <a:r>
              <a:rPr lang="en-ZA" sz="4400" dirty="0" smtClean="0"/>
              <a:t>Demonstration lessons</a:t>
            </a:r>
          </a:p>
          <a:p>
            <a:r>
              <a:rPr lang="en-ZA" sz="4400" dirty="0" smtClean="0"/>
              <a:t>Guidance </a:t>
            </a:r>
            <a:endParaRPr lang="en-ZA" sz="4400" dirty="0"/>
          </a:p>
        </p:txBody>
      </p:sp>
    </p:spTree>
    <p:extLst>
      <p:ext uri="{BB962C8B-B14F-4D97-AF65-F5344CB8AC3E}">
        <p14:creationId xmlns:p14="http://schemas.microsoft.com/office/powerpoint/2010/main" val="3719861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District Plans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To ensure that all Gr </a:t>
            </a:r>
            <a:r>
              <a:rPr lang="en-ZA" dirty="0"/>
              <a:t>R</a:t>
            </a:r>
            <a:r>
              <a:rPr lang="en-ZA" dirty="0" smtClean="0"/>
              <a:t> practitioners in the district were trained </a:t>
            </a:r>
            <a:r>
              <a:rPr lang="en-ZA" dirty="0" smtClean="0"/>
              <a:t>and continue to </a:t>
            </a:r>
            <a:r>
              <a:rPr lang="en-ZA" dirty="0" smtClean="0"/>
              <a:t>implement the </a:t>
            </a:r>
            <a:r>
              <a:rPr lang="en-ZA" dirty="0" smtClean="0"/>
              <a:t>programme</a:t>
            </a:r>
            <a:endParaRPr lang="en-ZA" dirty="0" smtClean="0"/>
          </a:p>
          <a:p>
            <a:r>
              <a:rPr lang="en-ZA" dirty="0" smtClean="0"/>
              <a:t>To extend the programme </a:t>
            </a:r>
            <a:r>
              <a:rPr lang="en-ZA" dirty="0" smtClean="0"/>
              <a:t>to Gr 1 teachers</a:t>
            </a:r>
          </a:p>
          <a:p>
            <a:r>
              <a:rPr lang="en-ZA" dirty="0" smtClean="0"/>
              <a:t>To use </a:t>
            </a:r>
            <a:r>
              <a:rPr lang="en-ZA" dirty="0" smtClean="0"/>
              <a:t>the programme as an intervention </a:t>
            </a:r>
            <a:r>
              <a:rPr lang="en-ZA" dirty="0" smtClean="0"/>
              <a:t>for </a:t>
            </a:r>
            <a:r>
              <a:rPr lang="en-ZA" dirty="0" smtClean="0"/>
              <a:t>learners with barriers to learning</a:t>
            </a:r>
          </a:p>
          <a:p>
            <a:r>
              <a:rPr lang="en-ZA" dirty="0" smtClean="0"/>
              <a:t>To continue to empower parents and unit officials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8183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en-ZA" sz="3600" dirty="0" smtClean="0"/>
              <a:t>Overall evaluation of the BCP</a:t>
            </a:r>
            <a:endParaRPr lang="en-Z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ZA" sz="2800" dirty="0" smtClean="0"/>
              <a:t>This is a very </a:t>
            </a:r>
            <a:r>
              <a:rPr lang="en-ZA" sz="2800" dirty="0" smtClean="0"/>
              <a:t>good program</a:t>
            </a:r>
          </a:p>
          <a:p>
            <a:r>
              <a:rPr lang="en-ZA" sz="2800" dirty="0" smtClean="0"/>
              <a:t>It gives us a lot of </a:t>
            </a:r>
            <a:r>
              <a:rPr lang="en-ZA" sz="2800" dirty="0" smtClean="0"/>
              <a:t>direction</a:t>
            </a:r>
          </a:p>
          <a:p>
            <a:r>
              <a:rPr lang="en-ZA" sz="2800" dirty="0" smtClean="0"/>
              <a:t>It has a good </a:t>
            </a:r>
            <a:r>
              <a:rPr lang="en-ZA" sz="2800" dirty="0" smtClean="0"/>
              <a:t>methodology</a:t>
            </a:r>
          </a:p>
          <a:p>
            <a:r>
              <a:rPr lang="en-ZA" sz="2800" dirty="0" smtClean="0"/>
              <a:t>The learners</a:t>
            </a:r>
            <a:r>
              <a:rPr lang="en-ZA" sz="2800" dirty="0" smtClean="0"/>
              <a:t>’ thinking skills show improvement</a:t>
            </a:r>
          </a:p>
          <a:p>
            <a:r>
              <a:rPr lang="en-ZA" sz="2800" dirty="0" smtClean="0"/>
              <a:t>Because of good results </a:t>
            </a:r>
            <a:r>
              <a:rPr lang="en-ZA" sz="2800" dirty="0" smtClean="0"/>
              <a:t>other </a:t>
            </a:r>
            <a:r>
              <a:rPr lang="en-ZA" sz="2800" dirty="0" smtClean="0"/>
              <a:t>districts in our Province also want to be part of the BCP</a:t>
            </a:r>
          </a:p>
          <a:p>
            <a:r>
              <a:rPr lang="en-ZA" sz="2800" dirty="0" err="1" smtClean="0"/>
              <a:t>Dr.</a:t>
            </a:r>
            <a:r>
              <a:rPr lang="en-ZA" sz="2800" dirty="0" smtClean="0"/>
              <a:t> Benjamin is good to work with – he regularly follows-up – </a:t>
            </a:r>
            <a:r>
              <a:rPr lang="en-ZA" sz="2800" dirty="0" smtClean="0"/>
              <a:t>a good, hard working NGO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55513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/>
          </a:bodyPr>
          <a:lstStyle/>
          <a:p>
            <a:r>
              <a:rPr lang="en-ZA" sz="9600" dirty="0" smtClean="0"/>
              <a:t>THANK YOU</a:t>
            </a:r>
            <a:endParaRPr lang="en-ZA" sz="9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80928"/>
            <a:ext cx="3960440" cy="2880320"/>
          </a:xfrm>
        </p:spPr>
      </p:pic>
      <p:pic>
        <p:nvPicPr>
          <p:cNvPr id="4" name="Picture 3" descr="artwork for pp-01-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75"/>
            <a:ext cx="9144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05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260"/>
            <a:ext cx="8229600" cy="503932"/>
          </a:xfrm>
        </p:spPr>
        <p:txBody>
          <a:bodyPr>
            <a:normAutofit/>
          </a:bodyPr>
          <a:lstStyle/>
          <a:p>
            <a:r>
              <a:rPr lang="en-ZA" sz="2400" dirty="0" smtClean="0"/>
              <a:t>How does BCP fit into the policy priorities?</a:t>
            </a:r>
            <a:endParaRPr lang="en-Z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4032448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pPr marL="0" indent="0">
              <a:buNone/>
            </a:pPr>
            <a:endParaRPr lang="en-ZA" dirty="0" smtClean="0"/>
          </a:p>
        </p:txBody>
      </p:sp>
      <p:pic>
        <p:nvPicPr>
          <p:cNvPr id="4" name="Picture 3" descr="artwork for pp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75"/>
            <a:ext cx="9144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19390"/>
              </p:ext>
            </p:extLst>
          </p:nvPr>
        </p:nvGraphicFramePr>
        <p:xfrm>
          <a:off x="0" y="476671"/>
          <a:ext cx="9252520" cy="624695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172729"/>
                <a:gridCol w="4079791"/>
              </a:tblGrid>
              <a:tr h="516714"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Gr R Curriculum </a:t>
                      </a:r>
                      <a:r>
                        <a:rPr lang="en-ZA" sz="1400" dirty="0" smtClean="0"/>
                        <a:t>Assessment Policy </a:t>
                      </a:r>
                      <a:r>
                        <a:rPr lang="en-ZA" sz="1400" dirty="0" smtClean="0"/>
                        <a:t>Statement</a:t>
                      </a:r>
                      <a:r>
                        <a:rPr lang="en-ZA" sz="1400" baseline="0" dirty="0" smtClean="0"/>
                        <a:t> (CAPS)</a:t>
                      </a:r>
                      <a:endParaRPr lang="en-Z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Basic </a:t>
                      </a:r>
                      <a:r>
                        <a:rPr lang="en-ZA" sz="1400" dirty="0" smtClean="0"/>
                        <a:t>Concepts</a:t>
                      </a:r>
                      <a:r>
                        <a:rPr lang="en-ZA" sz="1400" baseline="0" dirty="0" smtClean="0"/>
                        <a:t> P</a:t>
                      </a:r>
                      <a:r>
                        <a:rPr lang="en-ZA" sz="1400" dirty="0" smtClean="0"/>
                        <a:t>rogram</a:t>
                      </a:r>
                      <a:endParaRPr lang="en-ZA" sz="1400" dirty="0"/>
                    </a:p>
                  </a:txBody>
                  <a:tcPr/>
                </a:tc>
              </a:tr>
              <a:tr h="1276606"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3 Subjects- Taught in an integrated way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ZA" sz="1400" dirty="0" smtClean="0"/>
                        <a:t>Afrikaans Home</a:t>
                      </a:r>
                      <a:r>
                        <a:rPr lang="en-ZA" sz="1400" baseline="0" dirty="0" smtClean="0"/>
                        <a:t> L</a:t>
                      </a:r>
                      <a:r>
                        <a:rPr lang="en-ZA" sz="1400" dirty="0" smtClean="0"/>
                        <a:t>anguage (Literacy)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ZA" sz="1400" dirty="0" smtClean="0"/>
                        <a:t>Mathematics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ZA" sz="1400" dirty="0" smtClean="0"/>
                        <a:t>Life</a:t>
                      </a:r>
                      <a:r>
                        <a:rPr lang="en-ZA" sz="1400" baseline="0" dirty="0" smtClean="0"/>
                        <a:t> skills</a:t>
                      </a:r>
                    </a:p>
                    <a:p>
                      <a:r>
                        <a:rPr lang="en-ZA" sz="1400" baseline="0" dirty="0" smtClean="0"/>
                        <a:t>CAPS Gr 1 –first term – review Basic Concepts- from Gr R- Baseline assessment</a:t>
                      </a:r>
                      <a:endParaRPr lang="en-Z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6 Basic concepts</a:t>
                      </a:r>
                      <a:r>
                        <a:rPr lang="en-ZA" sz="1400" baseline="0" dirty="0" smtClean="0"/>
                        <a:t> </a:t>
                      </a:r>
                      <a:r>
                        <a:rPr lang="en-ZA" sz="1400" dirty="0" smtClean="0"/>
                        <a:t>domains</a:t>
                      </a:r>
                    </a:p>
                    <a:p>
                      <a:r>
                        <a:rPr lang="en-ZA" sz="1400" dirty="0" smtClean="0"/>
                        <a:t>Well-known superordinate concepts:-</a:t>
                      </a:r>
                    </a:p>
                    <a:p>
                      <a:r>
                        <a:rPr lang="en-ZA" sz="1400" dirty="0" smtClean="0"/>
                        <a:t>Colour, Shape, Size, Position, Number, Letter</a:t>
                      </a:r>
                    </a:p>
                    <a:p>
                      <a:r>
                        <a:rPr lang="en-ZA" sz="1400" dirty="0" smtClean="0"/>
                        <a:t>These concepts are regarded as crucial for creating a</a:t>
                      </a:r>
                      <a:r>
                        <a:rPr lang="en-ZA" sz="1400" baseline="0" dirty="0" smtClean="0"/>
                        <a:t> basis for future learning</a:t>
                      </a:r>
                      <a:endParaRPr lang="en-ZA" sz="1400" dirty="0"/>
                    </a:p>
                  </a:txBody>
                  <a:tcPr/>
                </a:tc>
              </a:tr>
              <a:tr h="4255353">
                <a:tc>
                  <a:txBody>
                    <a:bodyPr/>
                    <a:lstStyle/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Aims: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Active and critical learning: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Encouraging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active approach to learning, rather than a  transmission/rote based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approach. The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Curriculum Statement (Grades R – 12) aims to produce learners that are able to: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identify,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and make decisions using critical and creative thinking;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work effectively as individuals as well with others as members of a team;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organise and manage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themselves and their activities responsibly and effectively;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collect, analyse, organise and critically evaluate information;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communicate effectively using visual, symbolic and/or language skills in various modes;</a:t>
                      </a: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use science and technology effectively and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responsible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towards the environment and the health of others; </a:t>
                      </a:r>
                      <a:endParaRPr lang="en-ZA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demonstrate an understanding of the world as a set of related systems by recognising that problem solving contexts do not exist in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isolation;</a:t>
                      </a:r>
                      <a:endParaRPr lang="en-ZA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Inclusivity should become a central part of the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organisation.</a:t>
                      </a:r>
                      <a:endParaRPr lang="en-Z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BCP was developed to enhance the thinking skills of young learners (Gr R-3)</a:t>
                      </a:r>
                      <a:r>
                        <a:rPr lang="en-ZA" sz="1400" baseline="0" dirty="0" smtClean="0"/>
                        <a:t> - it </a:t>
                      </a:r>
                      <a:r>
                        <a:rPr lang="en-ZA" sz="1400" dirty="0" smtClean="0"/>
                        <a:t>develops independent, logical and flexible thinking in learners -</a:t>
                      </a:r>
                      <a:r>
                        <a:rPr lang="en-ZA" sz="1400" baseline="0" dirty="0" smtClean="0"/>
                        <a:t> </a:t>
                      </a:r>
                      <a:r>
                        <a:rPr lang="en-ZA" sz="1400" dirty="0" smtClean="0"/>
                        <a:t>In</a:t>
                      </a:r>
                      <a:r>
                        <a:rPr lang="en-ZA" sz="1400" baseline="0" dirty="0" smtClean="0"/>
                        <a:t> this way it promotes thinking patterns consider important for success in all school learning areas(subjects) and especially in reading, writing, spelling and mathematics.</a:t>
                      </a:r>
                    </a:p>
                    <a:p>
                      <a:endParaRPr lang="en-Z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6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2357"/>
          </a:xfrm>
        </p:spPr>
        <p:txBody>
          <a:bodyPr>
            <a:normAutofit/>
          </a:bodyPr>
          <a:lstStyle/>
          <a:p>
            <a:r>
              <a:rPr lang="en-ZA" sz="3200" dirty="0" smtClean="0"/>
              <a:t>Continued…</a:t>
            </a:r>
            <a:endParaRPr lang="en-Z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7"/>
            <a:ext cx="8229600" cy="4104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100" dirty="0" smtClean="0"/>
          </a:p>
          <a:p>
            <a:endParaRPr lang="en-ZA" sz="2800" dirty="0" smtClean="0"/>
          </a:p>
        </p:txBody>
      </p:sp>
      <p:pic>
        <p:nvPicPr>
          <p:cNvPr id="4" name="Picture 3" descr="artwork for pp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7875"/>
            <a:ext cx="9144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231289"/>
              </p:ext>
            </p:extLst>
          </p:nvPr>
        </p:nvGraphicFramePr>
        <p:xfrm>
          <a:off x="179512" y="1397000"/>
          <a:ext cx="8856984" cy="2669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370840">
                <a:tc>
                  <a:txBody>
                    <a:bodyPr/>
                    <a:lstStyle/>
                    <a:p>
                      <a:r>
                        <a:rPr lang="en-ZA" dirty="0" smtClean="0"/>
                        <a:t>Inclusivity - CAPS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BCP- intervention program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Inclusivity should become a central part of the organisation, planning and teaching at each school. This can only happen if all teachers have a sound understanding of how to recognise and address barriers to learning, and how to plan for </a:t>
                      </a:r>
                      <a:r>
                        <a:rPr lang="en-ZA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diversity.To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address barriers in the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classroom, teachers </a:t>
                      </a:r>
                      <a:r>
                        <a:rPr lang="en-ZA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should use various curriculum differentiation strategies.</a:t>
                      </a:r>
                      <a:endParaRPr lang="en-Z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ZA" sz="1400" dirty="0" smtClean="0"/>
                        <a:t>The programme is appropriate for learners: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ZA" sz="1400" dirty="0" smtClean="0"/>
                        <a:t> </a:t>
                      </a:r>
                      <a:r>
                        <a:rPr lang="en-ZA" sz="1400" dirty="0" smtClean="0"/>
                        <a:t>Who</a:t>
                      </a:r>
                      <a:r>
                        <a:rPr lang="en-ZA" sz="1400" baseline="0" dirty="0" smtClean="0"/>
                        <a:t> </a:t>
                      </a:r>
                      <a:r>
                        <a:rPr lang="en-ZA" sz="1400" baseline="0" dirty="0" smtClean="0"/>
                        <a:t>have specific learning difficulties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ZA" sz="1400" baseline="0" dirty="0" smtClean="0"/>
                        <a:t>Have significant cognitive and development delays e.g. FAS- Foetal Alcohol Syndrome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ZA" sz="1400" dirty="0" smtClean="0"/>
                        <a:t>Have learning difficulties that may be related </a:t>
                      </a:r>
                      <a:r>
                        <a:rPr lang="en-ZA" sz="1400" dirty="0" smtClean="0"/>
                        <a:t>to their </a:t>
                      </a:r>
                      <a:r>
                        <a:rPr lang="en-ZA" sz="1400" dirty="0" smtClean="0"/>
                        <a:t>poor socio-economic</a:t>
                      </a:r>
                      <a:r>
                        <a:rPr lang="en-ZA" sz="1400" baseline="0" dirty="0" smtClean="0"/>
                        <a:t> circumstances</a:t>
                      </a:r>
                      <a:endParaRPr lang="en-ZA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31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90066"/>
          </a:xfrm>
        </p:spPr>
        <p:txBody>
          <a:bodyPr>
            <a:noAutofit/>
          </a:bodyPr>
          <a:lstStyle/>
          <a:p>
            <a:r>
              <a:rPr lang="en-ZA" sz="2800" dirty="0" smtClean="0"/>
              <a:t>Implementation of the BCP in the District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964488" cy="52894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ZA" sz="1400" dirty="0" smtClean="0"/>
              <a:t>Namaqua District –  divided 4 circuits – 53 schools 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Gr  R classes are attached to these schools - there are also 2 community base sites with Gr classes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74 practitioners -1591 Gr R learners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21 practitioners still need to be trained: 15 practitioners in the </a:t>
            </a:r>
            <a:r>
              <a:rPr lang="en-ZA" sz="1400" dirty="0" err="1" smtClean="0"/>
              <a:t>Calvinia</a:t>
            </a:r>
            <a:r>
              <a:rPr lang="en-ZA" sz="1400" dirty="0" smtClean="0"/>
              <a:t> area  and 6 Springbok area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38/74 practitioners were fully trained 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Practitioners received –  3x2 days training with on-site visits to support </a:t>
            </a:r>
            <a:r>
              <a:rPr lang="en-ZA" sz="1400" dirty="0" smtClean="0"/>
              <a:t>them </a:t>
            </a:r>
            <a:endParaRPr lang="en-ZA" sz="1400" dirty="0" smtClean="0"/>
          </a:p>
          <a:p>
            <a:pPr>
              <a:lnSpc>
                <a:spcPct val="150000"/>
              </a:lnSpc>
            </a:pPr>
            <a:r>
              <a:rPr lang="en-ZA" sz="1400" dirty="0" smtClean="0"/>
              <a:t>Gr R District official </a:t>
            </a:r>
            <a:r>
              <a:rPr lang="en-ZA" sz="1400" dirty="0" smtClean="0"/>
              <a:t>constantly do </a:t>
            </a:r>
            <a:r>
              <a:rPr lang="en-ZA" sz="1400" dirty="0" smtClean="0"/>
              <a:t>site visits to monitor and support the </a:t>
            </a:r>
            <a:r>
              <a:rPr lang="en-ZA" sz="1400" dirty="0" smtClean="0"/>
              <a:t>practitioners</a:t>
            </a:r>
            <a:endParaRPr lang="en-ZA" sz="1400" dirty="0" smtClean="0"/>
          </a:p>
          <a:p>
            <a:pPr>
              <a:lnSpc>
                <a:spcPct val="150000"/>
              </a:lnSpc>
            </a:pPr>
            <a:r>
              <a:rPr lang="en-ZA" sz="1400" dirty="0" smtClean="0"/>
              <a:t>Every practitioner received a BCP toolkit during the </a:t>
            </a:r>
            <a:r>
              <a:rPr lang="en-ZA" sz="1400" dirty="0" smtClean="0"/>
              <a:t>training and every learner has </a:t>
            </a:r>
            <a:r>
              <a:rPr lang="en-ZA" sz="1400" dirty="0" smtClean="0"/>
              <a:t>a BCP </a:t>
            </a:r>
            <a:r>
              <a:rPr lang="en-ZA" sz="1400" dirty="0" smtClean="0"/>
              <a:t>workbook </a:t>
            </a:r>
            <a:endParaRPr lang="en-ZA" sz="1400" dirty="0" smtClean="0"/>
          </a:p>
          <a:p>
            <a:pPr>
              <a:lnSpc>
                <a:spcPct val="150000"/>
              </a:lnSpc>
            </a:pPr>
            <a:r>
              <a:rPr lang="en-ZA" sz="1400" dirty="0" smtClean="0"/>
              <a:t>The practitioners do BCP work with their learners in the mornings (x5 days) for an </a:t>
            </a:r>
            <a:r>
              <a:rPr lang="en-ZA" sz="1400" dirty="0" smtClean="0"/>
              <a:t>hour per day</a:t>
            </a:r>
            <a:endParaRPr lang="en-ZA" sz="1400" dirty="0" smtClean="0"/>
          </a:p>
          <a:p>
            <a:pPr>
              <a:lnSpc>
                <a:spcPct val="150000"/>
              </a:lnSpc>
            </a:pPr>
            <a:r>
              <a:rPr lang="en-ZA" sz="1400" dirty="0" smtClean="0"/>
              <a:t>We identify </a:t>
            </a:r>
            <a:r>
              <a:rPr lang="en-ZA" sz="1400" dirty="0" smtClean="0"/>
              <a:t>control schools with Gr 1 learners  who did not undergo training </a:t>
            </a:r>
            <a:r>
              <a:rPr lang="en-ZA" sz="1400" dirty="0" smtClean="0"/>
              <a:t>and </a:t>
            </a:r>
            <a:r>
              <a:rPr lang="en-ZA" sz="1400" dirty="0" smtClean="0"/>
              <a:t>we </a:t>
            </a:r>
            <a:r>
              <a:rPr lang="en-ZA" sz="1400" dirty="0" smtClean="0"/>
              <a:t>test  </a:t>
            </a:r>
            <a:r>
              <a:rPr lang="en-ZA" sz="1400" dirty="0" smtClean="0"/>
              <a:t>these learners at the </a:t>
            </a:r>
            <a:r>
              <a:rPr lang="en-ZA" sz="1400" dirty="0" smtClean="0"/>
              <a:t>beginning and end of the year and </a:t>
            </a:r>
            <a:r>
              <a:rPr lang="en-ZA" sz="1400" dirty="0" smtClean="0"/>
              <a:t>compared </a:t>
            </a:r>
            <a:r>
              <a:rPr lang="en-ZA" sz="1400" dirty="0" smtClean="0"/>
              <a:t>the results </a:t>
            </a:r>
            <a:r>
              <a:rPr lang="en-ZA" sz="1400" dirty="0" smtClean="0"/>
              <a:t>with learners who </a:t>
            </a:r>
            <a:r>
              <a:rPr lang="en-ZA" sz="1400" dirty="0" smtClean="0"/>
              <a:t>went</a:t>
            </a:r>
            <a:r>
              <a:rPr lang="en-ZA" sz="1400" dirty="0" smtClean="0"/>
              <a:t> </a:t>
            </a:r>
            <a:r>
              <a:rPr lang="en-ZA" sz="1400" dirty="0" smtClean="0"/>
              <a:t>through the training </a:t>
            </a:r>
            <a:r>
              <a:rPr lang="en-ZA" sz="1400" dirty="0" smtClean="0"/>
              <a:t>to </a:t>
            </a:r>
            <a:r>
              <a:rPr lang="en-ZA" sz="1400" dirty="0" smtClean="0"/>
              <a:t>assess the impact of the programme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5 schools – 150 learners participated in the testing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Provide reports on progress – we use a monitoring tool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At the end of every training – practitioners were rewarded with  a certificate for participating in the program – certificate ceremony</a:t>
            </a:r>
          </a:p>
          <a:p>
            <a:pPr>
              <a:lnSpc>
                <a:spcPct val="150000"/>
              </a:lnSpc>
            </a:pPr>
            <a:r>
              <a:rPr lang="en-ZA" sz="1400" dirty="0" smtClean="0"/>
              <a:t>During our cluster sessions – demonstration lessons –practitioners share their experience – best </a:t>
            </a:r>
            <a:r>
              <a:rPr lang="en-ZA" sz="1400" dirty="0" smtClean="0"/>
              <a:t>practices</a:t>
            </a:r>
            <a:endParaRPr lang="en-ZA" sz="1400" dirty="0"/>
          </a:p>
        </p:txBody>
      </p:sp>
    </p:spTree>
    <p:extLst>
      <p:ext uri="{BB962C8B-B14F-4D97-AF65-F5344CB8AC3E}">
        <p14:creationId xmlns:p14="http://schemas.microsoft.com/office/powerpoint/2010/main" val="421528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Autofit/>
          </a:bodyPr>
          <a:lstStyle/>
          <a:p>
            <a:r>
              <a:rPr lang="en-ZA" sz="2800" dirty="0" smtClean="0"/>
              <a:t>Role of the District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521744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ZA" sz="2000" dirty="0" smtClean="0"/>
              <a:t>District officials have been trained </a:t>
            </a:r>
            <a:r>
              <a:rPr lang="en-ZA" sz="2000" dirty="0" smtClean="0"/>
              <a:t>to </a:t>
            </a:r>
            <a:r>
              <a:rPr lang="en-ZA" sz="2000" dirty="0" smtClean="0"/>
              <a:t>monitor and support the practitioners on a ongoing basis -   They make use of a monitoring tool and </a:t>
            </a:r>
            <a:r>
              <a:rPr lang="en-ZA" sz="2000" dirty="0" smtClean="0"/>
              <a:t>report on their findings</a:t>
            </a:r>
            <a:endParaRPr lang="en-ZA" sz="2000" dirty="0" smtClean="0"/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The Department of Education (DOE) budget was used for traveling, accommodation and meals during the training sessions.</a:t>
            </a:r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DOE fleet cars were used during monitoring and support visits.</a:t>
            </a:r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Pre- and post-tests were administered at the beginning and end of year.</a:t>
            </a:r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Support sessions are arranged when needed – demo lessons and sharing of best practices to help practitioners with the planning of their </a:t>
            </a:r>
            <a:r>
              <a:rPr lang="en-ZA" sz="2000" dirty="0" smtClean="0"/>
              <a:t>activities.</a:t>
            </a:r>
            <a:endParaRPr lang="en-ZA" sz="2000" dirty="0" smtClean="0"/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The BCP is part of our curriculum because it </a:t>
            </a:r>
            <a:r>
              <a:rPr lang="en-ZA" sz="2000" dirty="0" smtClean="0"/>
              <a:t>helps the </a:t>
            </a:r>
            <a:r>
              <a:rPr lang="en-ZA" sz="2000" dirty="0" smtClean="0"/>
              <a:t>practitioners and provides </a:t>
            </a:r>
            <a:r>
              <a:rPr lang="en-ZA" sz="2000" dirty="0" smtClean="0"/>
              <a:t>them with a </a:t>
            </a:r>
            <a:r>
              <a:rPr lang="en-ZA" sz="2000" dirty="0" smtClean="0"/>
              <a:t>teaching methodology as well as with curriculum implementation</a:t>
            </a:r>
          </a:p>
          <a:p>
            <a:pPr algn="just">
              <a:lnSpc>
                <a:spcPct val="150000"/>
              </a:lnSpc>
            </a:pPr>
            <a:r>
              <a:rPr lang="en-ZA" sz="2000" dirty="0" smtClean="0"/>
              <a:t>BCP is here to stay in the Namaqua </a:t>
            </a:r>
            <a:r>
              <a:rPr lang="en-ZA" sz="2000" dirty="0" smtClean="0"/>
              <a:t>District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727560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62074"/>
          </a:xfrm>
        </p:spPr>
        <p:txBody>
          <a:bodyPr>
            <a:noAutofit/>
          </a:bodyPr>
          <a:lstStyle/>
          <a:p>
            <a:r>
              <a:rPr lang="en-ZA" sz="4000" dirty="0" smtClean="0"/>
              <a:t>Positive Outcomes</a:t>
            </a:r>
            <a:endParaRPr lang="en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en-ZA" sz="2400" dirty="0" smtClean="0"/>
              <a:t>BCP helps the practitioners with routines in the classroom </a:t>
            </a:r>
          </a:p>
          <a:p>
            <a:r>
              <a:rPr lang="en-ZA" sz="2400" dirty="0" smtClean="0"/>
              <a:t>Helps the practitioners to work systematically  </a:t>
            </a:r>
          </a:p>
          <a:p>
            <a:r>
              <a:rPr lang="en-ZA" sz="2400" dirty="0" smtClean="0"/>
              <a:t>Helps practitioners to focus – they know what to do and when to do it</a:t>
            </a:r>
          </a:p>
          <a:p>
            <a:r>
              <a:rPr lang="en-ZA" sz="2400" dirty="0" smtClean="0"/>
              <a:t>The Gr 1 teachers find that </a:t>
            </a:r>
            <a:r>
              <a:rPr lang="en-ZA" sz="2400" dirty="0" smtClean="0"/>
              <a:t>learners </a:t>
            </a:r>
            <a:r>
              <a:rPr lang="en-ZA" sz="2400" dirty="0" smtClean="0"/>
              <a:t>at the beginning of the </a:t>
            </a:r>
            <a:r>
              <a:rPr lang="en-ZA" sz="2400" dirty="0" smtClean="0"/>
              <a:t>school year </a:t>
            </a:r>
            <a:r>
              <a:rPr lang="en-ZA" sz="2400" dirty="0" smtClean="0"/>
              <a:t>are more responsive- they can see the difference between learners who went through the programme.</a:t>
            </a:r>
          </a:p>
          <a:p>
            <a:r>
              <a:rPr lang="en-ZA" sz="2400" dirty="0" smtClean="0"/>
              <a:t>We </a:t>
            </a:r>
            <a:r>
              <a:rPr lang="en-ZA" sz="2400" dirty="0" smtClean="0"/>
              <a:t>have </a:t>
            </a:r>
            <a:r>
              <a:rPr lang="en-ZA" sz="2400" dirty="0" smtClean="0"/>
              <a:t>national winners in our WOW Spelling competitions – these learners </a:t>
            </a:r>
            <a:r>
              <a:rPr lang="en-ZA" sz="2400" dirty="0" smtClean="0"/>
              <a:t>participated </a:t>
            </a:r>
            <a:r>
              <a:rPr lang="en-ZA" sz="2400" dirty="0" smtClean="0"/>
              <a:t>in the BCP </a:t>
            </a:r>
          </a:p>
          <a:p>
            <a:r>
              <a:rPr lang="en-ZA" sz="2400" dirty="0" smtClean="0"/>
              <a:t>Learners also do better in our maths Olympiads – Gr R  and </a:t>
            </a:r>
            <a:r>
              <a:rPr lang="en-ZA" sz="2400" dirty="0" smtClean="0"/>
              <a:t>  Gr </a:t>
            </a:r>
            <a:r>
              <a:rPr lang="en-ZA" sz="2400" dirty="0" smtClean="0"/>
              <a:t>1-6 </a:t>
            </a:r>
          </a:p>
          <a:p>
            <a:r>
              <a:rPr lang="en-ZA" sz="2400" dirty="0" smtClean="0"/>
              <a:t>2  practitioners were nominated for teacher awards – one national winner and also a provincial winner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481540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en-ZA" sz="2400" dirty="0" smtClean="0"/>
              <a:t>Boosts learners’ </a:t>
            </a:r>
            <a:r>
              <a:rPr lang="en-ZA" sz="2400" dirty="0" smtClean="0"/>
              <a:t>self-esteem and self-confidence</a:t>
            </a:r>
            <a:endParaRPr lang="en-ZA" sz="2400" dirty="0" smtClean="0"/>
          </a:p>
          <a:p>
            <a:r>
              <a:rPr lang="en-ZA" sz="2400" dirty="0" smtClean="0"/>
              <a:t>Improves and expands learners’ vocabulary (learners had limited vocabulary </a:t>
            </a:r>
            <a:r>
              <a:rPr lang="en-ZA" sz="2400" dirty="0" smtClean="0"/>
              <a:t>when they started </a:t>
            </a:r>
            <a:r>
              <a:rPr lang="en-ZA" sz="2400" dirty="0" smtClean="0"/>
              <a:t>school)</a:t>
            </a:r>
          </a:p>
          <a:p>
            <a:r>
              <a:rPr lang="en-ZA" sz="2400" dirty="0" smtClean="0"/>
              <a:t>The conceptual vocabulary of the programme helps to expand the learners’ vocabulary</a:t>
            </a:r>
          </a:p>
          <a:p>
            <a:r>
              <a:rPr lang="en-ZA" sz="2400" dirty="0" smtClean="0"/>
              <a:t>It improves their thinking- and reading skills</a:t>
            </a:r>
          </a:p>
          <a:p>
            <a:r>
              <a:rPr lang="en-ZA" sz="2400" dirty="0" smtClean="0"/>
              <a:t>Learners are able to distinguish between relevant and irrelevant information - It </a:t>
            </a:r>
            <a:r>
              <a:rPr lang="en-ZA" sz="2400" dirty="0" smtClean="0"/>
              <a:t>improves their </a:t>
            </a:r>
            <a:r>
              <a:rPr lang="en-ZA" sz="2400" dirty="0" smtClean="0"/>
              <a:t>visual </a:t>
            </a:r>
            <a:r>
              <a:rPr lang="en-ZA" sz="2400" dirty="0" smtClean="0"/>
              <a:t>discrimination skills</a:t>
            </a:r>
            <a:endParaRPr lang="en-ZA" sz="2400" dirty="0" smtClean="0"/>
          </a:p>
          <a:p>
            <a:r>
              <a:rPr lang="en-ZA" sz="2400" dirty="0" smtClean="0"/>
              <a:t>Because of the emphasis of the programme on group work- learners with barriers to learning are </a:t>
            </a:r>
            <a:r>
              <a:rPr lang="en-ZA" sz="2400" dirty="0" smtClean="0"/>
              <a:t>also able </a:t>
            </a:r>
            <a:r>
              <a:rPr lang="en-ZA" sz="2400" dirty="0" smtClean="0"/>
              <a:t>to participate in activities</a:t>
            </a:r>
          </a:p>
          <a:p>
            <a:r>
              <a:rPr lang="en-ZA" sz="2400" dirty="0" smtClean="0"/>
              <a:t>Parental involvement has improved</a:t>
            </a:r>
            <a:endParaRPr lang="en-ZA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ZA" dirty="0" smtClean="0"/>
              <a:t>Positive Outcomes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79972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Challenges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Some difficulties with the programme because of poor understanding at the start </a:t>
            </a:r>
          </a:p>
          <a:p>
            <a:r>
              <a:rPr lang="en-ZA" dirty="0" smtClean="0"/>
              <a:t>Lack of interest in </a:t>
            </a:r>
            <a:r>
              <a:rPr lang="en-ZA" dirty="0" smtClean="0"/>
              <a:t>some (limited) </a:t>
            </a:r>
            <a:r>
              <a:rPr lang="en-ZA" dirty="0" smtClean="0"/>
              <a:t>teachers</a:t>
            </a:r>
          </a:p>
          <a:p>
            <a:r>
              <a:rPr lang="en-ZA" dirty="0" smtClean="0"/>
              <a:t>Distances to the schools</a:t>
            </a:r>
          </a:p>
          <a:p>
            <a:r>
              <a:rPr lang="en-ZA" dirty="0" smtClean="0"/>
              <a:t>Manpower</a:t>
            </a:r>
          </a:p>
          <a:p>
            <a:r>
              <a:rPr lang="en-ZA" dirty="0" smtClean="0"/>
              <a:t>Other programmes like Provincial Meetings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02218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Follow-up </a:t>
            </a:r>
            <a:r>
              <a:rPr lang="en-ZA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training</a:t>
            </a:r>
            <a:endParaRPr lang="en-Z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en-ZA" dirty="0" smtClean="0"/>
              <a:t>Ongoing follow up site visits</a:t>
            </a:r>
          </a:p>
          <a:p>
            <a:r>
              <a:rPr lang="en-ZA" dirty="0" smtClean="0"/>
              <a:t>BCP is part of the curriculum</a:t>
            </a:r>
          </a:p>
          <a:p>
            <a:r>
              <a:rPr lang="en-ZA" dirty="0" smtClean="0"/>
              <a:t>Interaction between Project Manager (</a:t>
            </a:r>
            <a:r>
              <a:rPr lang="en-ZA" dirty="0" err="1" smtClean="0"/>
              <a:t>Dr.</a:t>
            </a:r>
            <a:r>
              <a:rPr lang="en-ZA" dirty="0" smtClean="0"/>
              <a:t> Benjamin) and District officials</a:t>
            </a:r>
          </a:p>
          <a:p>
            <a:r>
              <a:rPr lang="en-ZA" dirty="0" smtClean="0"/>
              <a:t>Empowerment sessions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70667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1148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Namaqua District Meeting Basic Concept Programme (BCP) Tuesday , 15th May 2018</vt:lpstr>
      <vt:lpstr>How does BCP fit into the policy priorities?</vt:lpstr>
      <vt:lpstr>Continued…</vt:lpstr>
      <vt:lpstr>Implementation of the BCP in the District</vt:lpstr>
      <vt:lpstr>Role of the District</vt:lpstr>
      <vt:lpstr>Positive Outcomes</vt:lpstr>
      <vt:lpstr>Positive Outcomes</vt:lpstr>
      <vt:lpstr>Challenges </vt:lpstr>
      <vt:lpstr>Follow-up after training</vt:lpstr>
      <vt:lpstr>Follow-up after the project</vt:lpstr>
      <vt:lpstr>District Plans</vt:lpstr>
      <vt:lpstr>Overall evaluation of the BCP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INTERVENTION OF ENGLISH FIRST ADDITIONAL LANGUAGE</dc:title>
  <dc:creator>KegomoditsweHS4</dc:creator>
  <cp:lastModifiedBy>Louis</cp:lastModifiedBy>
  <cp:revision>93</cp:revision>
  <dcterms:created xsi:type="dcterms:W3CDTF">2017-01-12T20:11:51Z</dcterms:created>
  <dcterms:modified xsi:type="dcterms:W3CDTF">2018-05-25T07:48:12Z</dcterms:modified>
</cp:coreProperties>
</file>