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6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A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ZA" sz="2000"/>
              <a:t>Test</a:t>
            </a:r>
            <a:r>
              <a:rPr lang="en-ZA" sz="2000" baseline="0"/>
              <a:t> of Basic Concepts Knowledge</a:t>
            </a:r>
          </a:p>
          <a:p>
            <a:pPr>
              <a:defRPr sz="2000"/>
            </a:pPr>
            <a:r>
              <a:rPr lang="en-ZA" sz="2000" baseline="0"/>
              <a:t>Grade 1 Test Results: Multi-Year Basic Concepts Projects</a:t>
            </a:r>
            <a:endParaRPr lang="en-ZA" sz="20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numFmt formatCode="@" sourceLinked="0"/>
            <c:txPr>
              <a:bodyPr rot="0" vert="horz"/>
              <a:lstStyle/>
              <a:p>
                <a:pPr>
                  <a:defRPr sz="11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Sheet1!$G$77:$G$86</c:f>
              <c:strCache>
                <c:ptCount val="10"/>
                <c:pt idx="0">
                  <c:v>Hantam (2006)</c:v>
                </c:pt>
                <c:pt idx="1">
                  <c:v>Kamiesberg (2008)</c:v>
                </c:pt>
                <c:pt idx="2">
                  <c:v>Metro South (2009)</c:v>
                </c:pt>
                <c:pt idx="3">
                  <c:v>Metro Central (2009)</c:v>
                </c:pt>
                <c:pt idx="4">
                  <c:v>Vrygrond (2009)</c:v>
                </c:pt>
                <c:pt idx="5">
                  <c:v> Lowryville (2010)</c:v>
                </c:pt>
                <c:pt idx="6">
                  <c:v>Pumlani (2010)</c:v>
                </c:pt>
                <c:pt idx="7">
                  <c:v>Namaqua (2012)</c:v>
                </c:pt>
                <c:pt idx="8">
                  <c:v>SDU (2012)</c:v>
                </c:pt>
                <c:pt idx="9">
                  <c:v>Etafeni (2015)</c:v>
                </c:pt>
              </c:strCache>
            </c:strRef>
          </c:cat>
          <c:val>
            <c:numRef>
              <c:f>Sheet1!$H$77:$H$86</c:f>
              <c:numCache>
                <c:formatCode>General</c:formatCode>
                <c:ptCount val="10"/>
                <c:pt idx="0">
                  <c:v>22</c:v>
                </c:pt>
                <c:pt idx="1">
                  <c:v>17.899999999999999</c:v>
                </c:pt>
                <c:pt idx="2">
                  <c:v>20.16</c:v>
                </c:pt>
                <c:pt idx="3">
                  <c:v>17.899999999999999</c:v>
                </c:pt>
                <c:pt idx="4">
                  <c:v>18.39</c:v>
                </c:pt>
                <c:pt idx="5">
                  <c:v>17.07</c:v>
                </c:pt>
                <c:pt idx="6">
                  <c:v>18.8</c:v>
                </c:pt>
                <c:pt idx="7">
                  <c:v>18.510000000000002</c:v>
                </c:pt>
                <c:pt idx="8">
                  <c:v>17.940000000000001</c:v>
                </c:pt>
                <c:pt idx="9">
                  <c:v>18.760000000000002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42057472"/>
        <c:axId val="142059008"/>
      </c:barChart>
      <c:catAx>
        <c:axId val="142057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sz="1100" b="1"/>
            </a:pPr>
            <a:endParaRPr lang="en-US"/>
          </a:p>
        </c:txPr>
        <c:crossAx val="142059008"/>
        <c:crosses val="autoZero"/>
        <c:auto val="1"/>
        <c:lblAlgn val="ctr"/>
        <c:lblOffset val="100"/>
        <c:noMultiLvlLbl val="0"/>
      </c:catAx>
      <c:valAx>
        <c:axId val="142059008"/>
        <c:scaling>
          <c:orientation val="minMax"/>
          <c:max val="24"/>
          <c:min val="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42057472"/>
        <c:crosses val="autoZero"/>
        <c:crossBetween val="between"/>
        <c:majorUnit val="2"/>
        <c:minorUnit val="1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0.42292</cdr:x>
      <cdr:y>0</cdr:y>
    </cdr:from>
    <cdr:to>
      <cdr:x>0.62292</cdr:x>
      <cdr:y>0.33333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33575" y="0"/>
          <a:ext cx="914400" cy="993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ZA"/>
        </a:p>
      </cdr:txBody>
    </cdr:sp>
  </cdr:relSizeAnchor>
  <cdr:relSizeAnchor xmlns:cdr="http://schemas.openxmlformats.org/drawingml/2006/chartDrawing">
    <cdr:from>
      <cdr:x>0</cdr:x>
      <cdr:y>0.33333</cdr:y>
    </cdr:from>
    <cdr:to>
      <cdr:x>1</cdr:x>
      <cdr:y>0.33333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0" y="1512168"/>
          <a:ext cx="782336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B4B81-C3E1-4C8C-B878-9C565DE7C4CC}" type="datetimeFigureOut">
              <a:rPr lang="en-US" smtClean="0"/>
              <a:t>12/6/2016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F8BEB-E9B9-4374-99E8-712609441980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013176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i="1" dirty="0"/>
              <a:t>Good Score: 21-24 | Average Score: </a:t>
            </a:r>
            <a:r>
              <a:rPr lang="en-ZA" i="1" dirty="0" smtClean="0"/>
              <a:t>18-20 </a:t>
            </a:r>
            <a:r>
              <a:rPr lang="en-ZA" i="1" dirty="0"/>
              <a:t>| Weak Score 11-17 | Very Weak Score: </a:t>
            </a:r>
            <a:r>
              <a:rPr lang="en-ZA" i="1" dirty="0" smtClean="0"/>
              <a:t>0-10</a:t>
            </a:r>
            <a:endParaRPr lang="en-ZA" dirty="0"/>
          </a:p>
          <a:p>
            <a:endParaRPr lang="en-ZA" dirty="0" smtClean="0"/>
          </a:p>
          <a:p>
            <a:pPr algn="ctr"/>
            <a:r>
              <a:rPr lang="en-ZA" dirty="0" smtClean="0"/>
              <a:t>The </a:t>
            </a:r>
            <a:r>
              <a:rPr lang="en-ZA" dirty="0"/>
              <a:t>results from </a:t>
            </a:r>
            <a:r>
              <a:rPr lang="en-ZA" dirty="0" smtClean="0"/>
              <a:t>10 </a:t>
            </a:r>
            <a:r>
              <a:rPr lang="en-ZA" dirty="0"/>
              <a:t>multi-year projects found that </a:t>
            </a:r>
            <a:r>
              <a:rPr lang="en-ZA" b="1" dirty="0"/>
              <a:t>79% </a:t>
            </a:r>
            <a:r>
              <a:rPr lang="en-ZA" dirty="0"/>
              <a:t>of learners who participated in the </a:t>
            </a:r>
            <a:r>
              <a:rPr lang="en-ZA" dirty="0" smtClean="0"/>
              <a:t>   </a:t>
            </a:r>
            <a:r>
              <a:rPr lang="en-ZA" i="1" dirty="0" smtClean="0"/>
              <a:t>Basic </a:t>
            </a:r>
            <a:r>
              <a:rPr lang="en-ZA" i="1" dirty="0"/>
              <a:t>Concepts Programme</a:t>
            </a:r>
            <a:r>
              <a:rPr lang="en-ZA" dirty="0"/>
              <a:t> in Grade R were prepared for school learning in Grade 1, whereas only </a:t>
            </a:r>
            <a:r>
              <a:rPr lang="en-ZA" b="1" dirty="0"/>
              <a:t>57% </a:t>
            </a:r>
            <a:r>
              <a:rPr lang="en-ZA" dirty="0"/>
              <a:t>of the learners from the control group were prepared for school learning</a:t>
            </a:r>
            <a:r>
              <a:rPr lang="en-ZA" dirty="0" smtClean="0"/>
              <a:t>.</a:t>
            </a:r>
            <a:endParaRPr lang="en-ZA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941208"/>
              </p:ext>
            </p:extLst>
          </p:nvPr>
        </p:nvGraphicFramePr>
        <p:xfrm>
          <a:off x="421048" y="332656"/>
          <a:ext cx="7823360" cy="4536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Louis</dc:creator>
  <cp:lastModifiedBy>Louis</cp:lastModifiedBy>
  <cp:revision>3</cp:revision>
  <dcterms:created xsi:type="dcterms:W3CDTF">2015-05-26T09:57:42Z</dcterms:created>
  <dcterms:modified xsi:type="dcterms:W3CDTF">2016-12-06T12:41:37Z</dcterms:modified>
</cp:coreProperties>
</file>